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Nunito Semi Bold"/>
      <p:regular r:id="rId18"/>
    </p:embeddedFont>
    <p:embeddedFont>
      <p:font typeface="PT Sans" panose="020B050302020302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12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14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ithub.com/Zarharan/FarExStance" TargetMode="External"/><Relationship Id="rId4" Type="http://schemas.openxmlformats.org/officeDocument/2006/relationships/hyperlink" Target="https://arxiv.org/abs/2412.1400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FarExStance: Explainable Stance Detection for Farsi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Introducing the first Farsi dataset designed for explainable stance detection, bridging the gap in resources for Farsi NLP. FarExStance provides a robust framework for automated claim verification and misinformation detection.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0104" y="652224"/>
            <a:ext cx="6941225" cy="697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Contributions &amp; Impact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039" y="1976318"/>
            <a:ext cx="4191833" cy="419183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872" y="1976317"/>
            <a:ext cx="4191833" cy="419183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30104" y="6320433"/>
            <a:ext cx="12970193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First Farsi dataset with extractive explanations.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0104" y="6782872"/>
            <a:ext cx="12970193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Publicly available resource to foster Farsi NLP research.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0104" y="7245310"/>
            <a:ext cx="12970193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Comprehensive benchmarks across SLMs and LLMs.</a:t>
            </a:r>
            <a:endParaRPr lang="en-US" sz="18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21B6B8-8044-0BC5-A77C-2F7EAED2DE78}"/>
              </a:ext>
            </a:extLst>
          </p:cNvPr>
          <p:cNvSpPr/>
          <p:nvPr/>
        </p:nvSpPr>
        <p:spPr>
          <a:xfrm>
            <a:off x="12790842" y="7627172"/>
            <a:ext cx="1764254" cy="602428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39401" y="3188648"/>
            <a:ext cx="4885344" cy="134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500" indent="-571500" algn="ctr">
              <a:lnSpc>
                <a:spcPts val="55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  <a:hlinkClick r:id="rId4"/>
              </a:rPr>
              <a:t>Link to paper</a:t>
            </a:r>
            <a:endParaRPr lang="en-US" sz="4400" dirty="0">
              <a:solidFill>
                <a:srgbClr val="FFFFFF"/>
              </a:solidFill>
              <a:latin typeface="Nunito Semi Bold" pitchFamily="34" charset="0"/>
              <a:ea typeface="Nunito Semi Bold" pitchFamily="34" charset="-122"/>
              <a:cs typeface="Nunito Semi Bold" pitchFamily="34" charset="-120"/>
            </a:endParaRPr>
          </a:p>
          <a:p>
            <a:pPr marL="571500" indent="-571500" algn="ctr">
              <a:lnSpc>
                <a:spcPts val="5500"/>
              </a:lnSpc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  <a:hlinkClick r:id="rId5"/>
              </a:rPr>
              <a:t>Github</a:t>
            </a:r>
            <a:endParaRPr lang="en-US" sz="4400" dirty="0">
              <a:solidFill>
                <a:srgbClr val="FFFFFF"/>
              </a:solidFill>
              <a:latin typeface="Nunito Semi Bold" pitchFamily="34" charset="0"/>
              <a:ea typeface="Nunito Semi Bold" pitchFamily="34" charset="-122"/>
              <a:cs typeface="Nunito Semi Bold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8808720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757118" y="2306241"/>
            <a:ext cx="6294239" cy="3233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Challenge in Stance Detection: The rapid spread of misinformation has made automated stance detection an important task. Stance detection helps identify the position of a piece of text towards a claim, which is crucial for tasks like fact-checking.</a:t>
            </a: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Gap in Resources for Farsi: While many stance detection datasets exist for English, there is a significant lack of resources for Farsi, especially for explainable stance detection, which provides reasoning along with the stance label.</a:t>
            </a:r>
            <a:endParaRPr lang="en-US" sz="17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161" y="1"/>
            <a:ext cx="629423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60245"/>
            <a:ext cx="940046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Introducing the FarExStance Dataset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143012"/>
            <a:ext cx="4158734" cy="3126343"/>
          </a:xfrm>
          <a:prstGeom prst="roundRect">
            <a:avLst>
              <a:gd name="adj" fmla="val 1148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099899" y="3405188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7305" y="3602593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99899" y="43625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Scale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9899" y="4858107"/>
            <a:ext cx="36343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26,307 instances across news agencies, Twitter (X), and Instagram.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3143012"/>
            <a:ext cx="4158734" cy="3126343"/>
          </a:xfrm>
          <a:prstGeom prst="roundRect">
            <a:avLst>
              <a:gd name="adj" fmla="val 1148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497949" y="3405188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D7425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5355" y="3602593"/>
            <a:ext cx="323136" cy="3231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97949" y="43625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Unique Claims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97949" y="4858107"/>
            <a:ext cx="36343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5,874 unique claims manually curated and mutated for diversity.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9633823" y="3143012"/>
            <a:ext cx="4158853" cy="3126343"/>
          </a:xfrm>
          <a:prstGeom prst="roundRect">
            <a:avLst>
              <a:gd name="adj" fmla="val 1148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895999" y="3405188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DD785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93404" y="3602593"/>
            <a:ext cx="323136" cy="3231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95999" y="43625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Explanations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95999" y="4858107"/>
            <a:ext cx="363450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Includes extractive evidence for every stance label, providing a gold standard for explainability.</a:t>
            </a:r>
            <a:endParaRPr lang="en-US" sz="18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B6033B-7372-343A-D6AE-685816416E4E}"/>
              </a:ext>
            </a:extLst>
          </p:cNvPr>
          <p:cNvSpPr/>
          <p:nvPr/>
        </p:nvSpPr>
        <p:spPr>
          <a:xfrm>
            <a:off x="12790842" y="7627172"/>
            <a:ext cx="1764254" cy="602428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44510"/>
            <a:ext cx="96656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Collection &amp; Annotation Process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31" y="1995004"/>
            <a:ext cx="12540020" cy="470558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4443" y="3225875"/>
            <a:ext cx="647742" cy="6477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177345" y="5430022"/>
            <a:ext cx="1891408" cy="685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Stance Labeling</a:t>
            </a:r>
            <a:endParaRPr lang="en-US" sz="12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83098" y="3227090"/>
            <a:ext cx="647743" cy="64774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793652" y="5430022"/>
            <a:ext cx="1891408" cy="685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Claim Evaluation</a:t>
            </a:r>
            <a:endParaRPr lang="en-US" sz="12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2360" y="3227090"/>
            <a:ext cx="647742" cy="64774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369437" y="5429919"/>
            <a:ext cx="1891408" cy="342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Mutation</a:t>
            </a:r>
            <a:endParaRPr lang="en-US" sz="12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41622" y="3227090"/>
            <a:ext cx="647742" cy="647742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052176" y="5430022"/>
            <a:ext cx="1891408" cy="685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Claim Generation</a:t>
            </a:r>
            <a:endParaRPr lang="en-US" sz="125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57929" y="3227090"/>
            <a:ext cx="647743" cy="64774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629618" y="5430022"/>
            <a:ext cx="1891409" cy="685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News Collection</a:t>
            </a:r>
            <a:endParaRPr lang="en-US" sz="1250" dirty="0"/>
          </a:p>
        </p:txBody>
      </p:sp>
      <p:sp>
        <p:nvSpPr>
          <p:cNvPr id="14" name="Text 6"/>
          <p:cNvSpPr/>
          <p:nvPr/>
        </p:nvSpPr>
        <p:spPr>
          <a:xfrm>
            <a:off x="837724" y="700206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manual process ensures high-quality data through expert pilot studies and a team of 16 native Farsi speakers.</a:t>
            </a:r>
            <a:endParaRPr lang="en-US" sz="18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83E2CD-A9D5-309F-0619-D658570660C9}"/>
              </a:ext>
            </a:extLst>
          </p:cNvPr>
          <p:cNvSpPr/>
          <p:nvPr/>
        </p:nvSpPr>
        <p:spPr>
          <a:xfrm>
            <a:off x="12790842" y="7627170"/>
            <a:ext cx="1764254" cy="602428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46171"/>
            <a:ext cx="69642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Experimental Methodology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2893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They benchmarked several state-of-the-art models using various learning paradigms to test the dataset's difficulty.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581162"/>
            <a:ext cx="4158734" cy="2902268"/>
          </a:xfrm>
          <a:prstGeom prst="roundRect">
            <a:avLst>
              <a:gd name="adj" fmla="val 12372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68204" y="3611642"/>
            <a:ext cx="4097774" cy="718066"/>
          </a:xfrm>
          <a:prstGeom prst="roundRect">
            <a:avLst>
              <a:gd name="adj" fmla="val 44912"/>
            </a:avLst>
          </a:prstGeom>
          <a:solidFill>
            <a:srgbClr val="0000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737604" y="3734872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1107519" y="4569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Fine-tuning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07519" y="5064562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XLM-RoBERTa-Large and Aya-23-8B (using PEFT/QLoRA).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235773" y="3581162"/>
            <a:ext cx="4158734" cy="2902268"/>
          </a:xfrm>
          <a:prstGeom prst="roundRect">
            <a:avLst>
              <a:gd name="adj" fmla="val 12372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266253" y="3611642"/>
            <a:ext cx="4097774" cy="718066"/>
          </a:xfrm>
          <a:prstGeom prst="roundRect">
            <a:avLst>
              <a:gd name="adj" fmla="val 44912"/>
            </a:avLst>
          </a:prstGeom>
          <a:solidFill>
            <a:srgbClr val="0000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35654" y="3734872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2" name="Text 10"/>
          <p:cNvSpPr/>
          <p:nvPr/>
        </p:nvSpPr>
        <p:spPr>
          <a:xfrm>
            <a:off x="5505569" y="4569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In-Context Learning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505569" y="5064562"/>
            <a:ext cx="361914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Zero-shot and few-shot prompting with GPT-4o and Claude-3.5-Sonnet.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9633823" y="3581162"/>
            <a:ext cx="4158853" cy="2902268"/>
          </a:xfrm>
          <a:prstGeom prst="roundRect">
            <a:avLst>
              <a:gd name="adj" fmla="val 12372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9664303" y="3611642"/>
            <a:ext cx="4097893" cy="718066"/>
          </a:xfrm>
          <a:prstGeom prst="roundRect">
            <a:avLst>
              <a:gd name="adj" fmla="val 44912"/>
            </a:avLst>
          </a:prstGeom>
          <a:solidFill>
            <a:srgbClr val="0000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1533703" y="3734872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17" name="Text 15"/>
          <p:cNvSpPr/>
          <p:nvPr/>
        </p:nvSpPr>
        <p:spPr>
          <a:xfrm>
            <a:off x="9903619" y="4569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RAG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903619" y="5064562"/>
            <a:ext cx="36192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Retrieval Augmented Generation to address hallucinations and improve evidence selection.</a:t>
            </a:r>
            <a:endParaRPr lang="en-US" sz="18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2399B9-2AE1-3FD3-467D-1F7ECC072DCA}"/>
              </a:ext>
            </a:extLst>
          </p:cNvPr>
          <p:cNvSpPr/>
          <p:nvPr/>
        </p:nvSpPr>
        <p:spPr>
          <a:xfrm>
            <a:off x="12790842" y="7627169"/>
            <a:ext cx="1764254" cy="602428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876" y="419457"/>
            <a:ext cx="5560933" cy="448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Stance Classification Performance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76" y="1173123"/>
            <a:ext cx="13160609" cy="684730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276153" y="1334032"/>
            <a:ext cx="12633485" cy="648057"/>
          </a:xfrm>
          <a:prstGeom prst="roundRect">
            <a:avLst>
              <a:gd name="adj" fmla="val 35307"/>
            </a:avLst>
          </a:prstGeom>
          <a:solidFill>
            <a:srgbClr val="48330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672" y="1566442"/>
            <a:ext cx="190619" cy="15251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71810" y="1524651"/>
            <a:ext cx="12914471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Fine-tuned models and advanced LLMs now rival or exceed human performance (79.2% accuracy) in time-constrained settings.</a:t>
            </a:r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51DFAB-9A87-01B5-BFBC-4CED8847CFFB}"/>
              </a:ext>
            </a:extLst>
          </p:cNvPr>
          <p:cNvSpPr/>
          <p:nvPr/>
        </p:nvSpPr>
        <p:spPr>
          <a:xfrm>
            <a:off x="12790842" y="7627172"/>
            <a:ext cx="1764254" cy="602428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8317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Evaluating Explanation Quality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5894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Automatic Metrics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180761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Aya-23-8B: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Highest ROUGE-L (17.5), aligning closest to reference text.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413534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GPT-4o: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Best Global Coherence (82.6), ensuring logical consistency.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71561" y="3589496"/>
            <a:ext cx="31746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Human Evaluation (OES)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71561" y="4180761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Claude-3.5-Sonnet: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Top LLM with 87.8 Overall Explanation Score.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871561" y="5413534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Gold Standard: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Human explanations remain the benchmark at 88.5.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83487"/>
            <a:ext cx="875216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Error Analysis: Where Models Fail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6625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Despite high accuracy, models struggle with specific nuances in Farsi stance detection.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497" y="4025920"/>
            <a:ext cx="358973" cy="3589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5559" y="4018478"/>
            <a:ext cx="31656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"Discuss" Challenge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514017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most difficult category for all models; neutral reporting is often misclassified.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5549" y="4025920"/>
            <a:ext cx="358973" cy="3589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33611" y="40184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Missed Details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33611" y="4514017"/>
            <a:ext cx="334101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Open-source models struggle to capture fine-grained details in explanations (up to 50% failure for Command-R).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63601" y="4025920"/>
            <a:ext cx="358973" cy="35897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51663" y="40184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Stance-Only Errors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451663" y="4514017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Models sometimes provide a correct explanation but predict the wrong stance label.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281674-F4B9-3165-2515-E94A82DC4035}"/>
              </a:ext>
            </a:extLst>
          </p:cNvPr>
          <p:cNvSpPr/>
          <p:nvPr/>
        </p:nvSpPr>
        <p:spPr>
          <a:xfrm>
            <a:off x="12790842" y="7627172"/>
            <a:ext cx="1764254" cy="602428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83487"/>
            <a:ext cx="875216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Critiques and Limitations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6625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Dataset Limitations: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497" y="4025920"/>
            <a:ext cx="358973" cy="3589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5559" y="4018478"/>
            <a:ext cx="31656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Computational Constraints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514016"/>
            <a:ext cx="3341013" cy="1832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Fine-tuning large models like Command-R-32B and Llama-3.1-70B was not possible due to hardware limitations.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5549" y="4025920"/>
            <a:ext cx="358973" cy="3589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33611" y="40184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Limited LLMs Evaluated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33611" y="4514017"/>
            <a:ext cx="3341013" cy="2091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Only a few closed-source models (Claude-3.5-Sonnet and GPT-4o) were tested. Expanding to more models could provide broader insights.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63601" y="4025920"/>
            <a:ext cx="358973" cy="35897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51663" y="40184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Social Media Domain: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451663" y="4514016"/>
            <a:ext cx="3341013" cy="1703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paper did not explore social media perspectives in-depth, leaving an opportunity for future research.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281674-F4B9-3165-2515-E94A82DC4035}"/>
              </a:ext>
            </a:extLst>
          </p:cNvPr>
          <p:cNvSpPr/>
          <p:nvPr/>
        </p:nvSpPr>
        <p:spPr>
          <a:xfrm>
            <a:off x="12790842" y="7627172"/>
            <a:ext cx="1764254" cy="602428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24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519</Words>
  <Application>Microsoft Office PowerPoint</Application>
  <PresentationFormat>Custom</PresentationFormat>
  <Paragraphs>72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PT Sans</vt:lpstr>
      <vt:lpstr>Nunito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Kourosh Hassanzadeh</cp:lastModifiedBy>
  <cp:revision>5</cp:revision>
  <dcterms:created xsi:type="dcterms:W3CDTF">2025-12-23T18:16:39Z</dcterms:created>
  <dcterms:modified xsi:type="dcterms:W3CDTF">2026-02-02T08:45:09Z</dcterms:modified>
</cp:coreProperties>
</file>